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12192000"/>
  <p:notesSz cx="6858000" cy="9144000"/>
  <p:embeddedFontLst>
    <p:embeddedFont>
      <p:font typeface="Constantia"/>
      <p:regular r:id="rId14"/>
      <p:bold r:id="rId15"/>
      <p:italic r:id="rId16"/>
      <p:boldItalic r:id="rId17"/>
    </p:embeddedFont>
    <p:embeddedFont>
      <p:font typeface="Bodoni"/>
      <p:bold r:id="rId18"/>
      <p:boldItalic r:id="rId19"/>
    </p:embeddedFont>
    <p:embeddedFont>
      <p:font typeface="Bell MT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4" roundtripDataSignature="AMtx7mjDSN2r3u4dI4fefwcfMVbVCI342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BellMT-regular.fntdata"/><Relationship Id="rId11" Type="http://schemas.openxmlformats.org/officeDocument/2006/relationships/slide" Target="slides/slide7.xml"/><Relationship Id="rId22" Type="http://schemas.openxmlformats.org/officeDocument/2006/relationships/font" Target="fonts/BellMT-italic.fntdata"/><Relationship Id="rId10" Type="http://schemas.openxmlformats.org/officeDocument/2006/relationships/slide" Target="slides/slide6.xml"/><Relationship Id="rId21" Type="http://schemas.openxmlformats.org/officeDocument/2006/relationships/font" Target="fonts/BellMT-bold.fntdata"/><Relationship Id="rId13" Type="http://schemas.openxmlformats.org/officeDocument/2006/relationships/slide" Target="slides/slide9.xml"/><Relationship Id="rId24" Type="http://customschemas.google.com/relationships/presentationmetadata" Target="metadata"/><Relationship Id="rId12" Type="http://schemas.openxmlformats.org/officeDocument/2006/relationships/slide" Target="slides/slide8.xml"/><Relationship Id="rId23" Type="http://schemas.openxmlformats.org/officeDocument/2006/relationships/font" Target="fonts/BellMT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Constantia-bold.fntdata"/><Relationship Id="rId14" Type="http://schemas.openxmlformats.org/officeDocument/2006/relationships/font" Target="fonts/Constantia-regular.fntdata"/><Relationship Id="rId17" Type="http://schemas.openxmlformats.org/officeDocument/2006/relationships/font" Target="fonts/Constantia-boldItalic.fntdata"/><Relationship Id="rId16" Type="http://schemas.openxmlformats.org/officeDocument/2006/relationships/font" Target="fonts/Constantia-italic.fntdata"/><Relationship Id="rId5" Type="http://schemas.openxmlformats.org/officeDocument/2006/relationships/slide" Target="slides/slide1.xml"/><Relationship Id="rId19" Type="http://schemas.openxmlformats.org/officeDocument/2006/relationships/font" Target="fonts/Bodoni-boldItalic.fntdata"/><Relationship Id="rId6" Type="http://schemas.openxmlformats.org/officeDocument/2006/relationships/slide" Target="slides/slide2.xml"/><Relationship Id="rId18" Type="http://schemas.openxmlformats.org/officeDocument/2006/relationships/font" Target="fonts/Bodoni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0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1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1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3" name="Google Shape;33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5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5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5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5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8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8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9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9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R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R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fmk11808.wordpress.com/2008/11/28/sta-je-medij/" TargetMode="External"/><Relationship Id="rId4" Type="http://schemas.openxmlformats.org/officeDocument/2006/relationships/hyperlink" Target="https://sr.wikipedia.org/sr/Dru%C5%A1tvena_uloga_medija" TargetMode="External"/><Relationship Id="rId5" Type="http://schemas.openxmlformats.org/officeDocument/2006/relationships/hyperlink" Target="http://www.medijskapismenost.net/dokument/Medijska-pismenost,-medijski-sadrzaji-i-medijski-uticaji" TargetMode="External"/><Relationship Id="rId6" Type="http://schemas.openxmlformats.org/officeDocument/2006/relationships/hyperlink" Target="https://edukacija.rs/poslovne-vestine/marketing/vrste-i-karakteristike-medija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75000"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4271889" y="1555116"/>
            <a:ext cx="3648222" cy="121692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Bookman Old Style"/>
              <a:buNone/>
            </a:pPr>
            <a:r>
              <a:rPr b="1" lang="sr-Latn-RS" sz="8000">
                <a:latin typeface="Bookman Old Style"/>
                <a:ea typeface="Bookman Old Style"/>
                <a:cs typeface="Bookman Old Style"/>
                <a:sym typeface="Bookman Old Style"/>
              </a:rPr>
              <a:t>Mediji</a:t>
            </a:r>
            <a:endParaRPr b="1" sz="8000"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3411416" y="2968991"/>
            <a:ext cx="5369168" cy="51979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sr-Latn-RS" sz="3200">
                <a:latin typeface="Bodoni"/>
                <a:ea typeface="Bodoni"/>
                <a:cs typeface="Bodoni"/>
                <a:sym typeface="Bodoni"/>
              </a:rPr>
              <a:t>Funkcije medija</a:t>
            </a:r>
            <a:endParaRPr sz="3200">
              <a:latin typeface="Bodoni"/>
              <a:ea typeface="Bodoni"/>
              <a:cs typeface="Bodoni"/>
              <a:sym typeface="Bodoni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8780584" y="5126782"/>
            <a:ext cx="1995268" cy="1477328"/>
          </a:xfrm>
          <a:prstGeom prst="rect">
            <a:avLst/>
          </a:prstGeom>
          <a:solidFill>
            <a:srgbClr val="C0C0C0">
              <a:alpha val="60784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sr-Latn-RS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Teodora Živić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Lazar Raičević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Dunja Dragosavac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Mia Butarac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Jovana Đaković</a:t>
            </a: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11029070" y="5542280"/>
            <a:ext cx="801859" cy="646331"/>
          </a:xfrm>
          <a:prstGeom prst="rect">
            <a:avLst/>
          </a:prstGeom>
          <a:solidFill>
            <a:srgbClr val="C0C0C0">
              <a:alpha val="72941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3600">
                <a:solidFill>
                  <a:schemeClr val="dk1"/>
                </a:solidFill>
                <a:latin typeface="Bodoni"/>
                <a:ea typeface="Bodoni"/>
                <a:cs typeface="Bodoni"/>
                <a:sym typeface="Bodoni"/>
              </a:rPr>
              <a:t>II4</a:t>
            </a:r>
            <a:endParaRPr sz="3600">
              <a:solidFill>
                <a:schemeClr val="dk1"/>
              </a:solidFill>
              <a:latin typeface="Bodoni"/>
              <a:ea typeface="Bodoni"/>
              <a:cs typeface="Bodoni"/>
              <a:sym typeface="Bodon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ell MT"/>
              <a:buNone/>
            </a:pPr>
            <a:r>
              <a:rPr b="1" lang="sr-Latn-RS">
                <a:latin typeface="Bell MT"/>
                <a:ea typeface="Bell MT"/>
                <a:cs typeface="Bell MT"/>
                <a:sym typeface="Bell MT"/>
              </a:rPr>
              <a:t>Mediji</a:t>
            </a:r>
            <a:endParaRPr b="1">
              <a:latin typeface="Bell MT"/>
              <a:ea typeface="Bell MT"/>
              <a:cs typeface="Bell MT"/>
              <a:sym typeface="Bell MT"/>
            </a:endParaRPr>
          </a:p>
        </p:txBody>
      </p:sp>
      <p:sp>
        <p:nvSpPr>
          <p:cNvPr id="93" name="Google Shape;93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i="1" lang="sr-Latn-RS">
                <a:latin typeface="Constantia"/>
                <a:ea typeface="Constantia"/>
                <a:cs typeface="Constantia"/>
                <a:sym typeface="Constantia"/>
              </a:rPr>
              <a:t>Medium (lat.)</a:t>
            </a:r>
            <a:r>
              <a:rPr lang="sr-Latn-RS">
                <a:latin typeface="Constantia"/>
                <a:ea typeface="Constantia"/>
                <a:cs typeface="Constantia"/>
                <a:sym typeface="Constantia"/>
              </a:rPr>
              <a:t> - nešto što se nalazi u sredini, odnosno nešto što predstavlja sredinu.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r-Latn-RS">
                <a:latin typeface="Constantia"/>
                <a:ea typeface="Constantia"/>
                <a:cs typeface="Constantia"/>
                <a:sym typeface="Constantia"/>
              </a:rPr>
              <a:t>Glavni zadatak medija je prenošenje različitih vrsta informacija širokoj javnosti.</a:t>
            </a:r>
            <a:endParaRPr>
              <a:latin typeface="Constantia"/>
              <a:ea typeface="Constantia"/>
              <a:cs typeface="Constantia"/>
              <a:sym typeface="Constantia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r-Latn-RS">
                <a:latin typeface="Constantia"/>
                <a:ea typeface="Constantia"/>
                <a:cs typeface="Constantia"/>
                <a:sym typeface="Constantia"/>
              </a:rPr>
              <a:t>Medijski elemenati su : novine, televizija, internet, i mnogi drugi.</a:t>
            </a:r>
            <a:endParaRPr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ell MT"/>
              <a:buNone/>
            </a:pPr>
            <a:r>
              <a:rPr b="1" lang="sr-Latn-RS">
                <a:latin typeface="Bell MT"/>
                <a:ea typeface="Bell MT"/>
                <a:cs typeface="Bell MT"/>
                <a:sym typeface="Bell MT"/>
              </a:rPr>
              <a:t>Vrste medija</a:t>
            </a:r>
            <a:endParaRPr b="1">
              <a:latin typeface="Bell MT"/>
              <a:ea typeface="Bell MT"/>
              <a:cs typeface="Bell MT"/>
              <a:sym typeface="Bell MT"/>
            </a:endParaRPr>
          </a:p>
        </p:txBody>
      </p:sp>
      <p:sp>
        <p:nvSpPr>
          <p:cNvPr id="99" name="Google Shape;99;p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r-Latn-RS">
                <a:latin typeface="Constantia"/>
                <a:ea typeface="Constantia"/>
                <a:cs typeface="Constantia"/>
                <a:sym typeface="Constantia"/>
              </a:rPr>
              <a:t>Mediji mogu biti verbalni, slikovni i pisani, odnosno štampani.</a:t>
            </a:r>
            <a:endParaRPr>
              <a:latin typeface="Constantia"/>
              <a:ea typeface="Constantia"/>
              <a:cs typeface="Constantia"/>
              <a:sym typeface="Constantia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r-Latn-RS">
                <a:latin typeface="Constantia"/>
                <a:ea typeface="Constantia"/>
                <a:cs typeface="Constantia"/>
                <a:sym typeface="Constantia"/>
              </a:rPr>
              <a:t>Verbalni - govor, dijalog, tekst, pismo.</a:t>
            </a:r>
            <a:endParaRPr>
              <a:latin typeface="Constantia"/>
              <a:ea typeface="Constantia"/>
              <a:cs typeface="Constantia"/>
              <a:sym typeface="Constantia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r-Latn-RS">
                <a:latin typeface="Constantia"/>
                <a:ea typeface="Constantia"/>
                <a:cs typeface="Constantia"/>
                <a:sym typeface="Constantia"/>
              </a:rPr>
              <a:t>Slikovni - crteži, fotografije i slike.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r-Latn-RS">
                <a:latin typeface="Constantia"/>
                <a:ea typeface="Constantia"/>
                <a:cs typeface="Constantia"/>
                <a:sym typeface="Constantia"/>
              </a:rPr>
              <a:t>Pisani ili štampani - dnevne novine, nedeljni i mesečni magazini.</a:t>
            </a:r>
            <a:endParaRPr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100" name="Google Shape;100;p3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39437" y="1690688"/>
            <a:ext cx="5017394" cy="3701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ell MT"/>
              <a:buNone/>
            </a:pPr>
            <a:r>
              <a:rPr b="1" lang="sr-Latn-RS">
                <a:latin typeface="Bell MT"/>
                <a:ea typeface="Bell MT"/>
                <a:cs typeface="Bell MT"/>
                <a:sym typeface="Bell MT"/>
              </a:rPr>
              <a:t>Elektronski mediji</a:t>
            </a:r>
            <a:endParaRPr b="1">
              <a:latin typeface="Bell MT"/>
              <a:ea typeface="Bell MT"/>
              <a:cs typeface="Bell MT"/>
              <a:sym typeface="Bell MT"/>
            </a:endParaRPr>
          </a:p>
        </p:txBody>
      </p:sp>
      <p:sp>
        <p:nvSpPr>
          <p:cNvPr id="106" name="Google Shape;106;p4"/>
          <p:cNvSpPr txBox="1"/>
          <p:nvPr>
            <p:ph idx="1" type="body"/>
          </p:nvPr>
        </p:nvSpPr>
        <p:spPr>
          <a:xfrm>
            <a:off x="838199" y="1825625"/>
            <a:ext cx="5820177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r-Latn-RS">
                <a:latin typeface="Constantia"/>
                <a:ea typeface="Constantia"/>
                <a:cs typeface="Constantia"/>
                <a:sym typeface="Constantia"/>
              </a:rPr>
              <a:t> Dele se na analogne (televizija, radio) i  digitalne (internet).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r-Latn-RS">
                <a:latin typeface="Constantia"/>
                <a:ea typeface="Constantia"/>
                <a:cs typeface="Constantia"/>
                <a:sym typeface="Constantia"/>
              </a:rPr>
              <a:t>Internet je izvor informacija putem kojih ljudi imaju mogućnost da saznaju sve ono što ih zanima na brz i jednostavan način.</a:t>
            </a:r>
            <a:endParaRPr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107" name="Google Shape;107;p4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06108" y="2510804"/>
            <a:ext cx="4244662" cy="2485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ell MT"/>
              <a:buNone/>
            </a:pPr>
            <a:r>
              <a:rPr b="1" lang="sr-Latn-RS">
                <a:latin typeface="Bell MT"/>
                <a:ea typeface="Bell MT"/>
                <a:cs typeface="Bell MT"/>
                <a:sym typeface="Bell MT"/>
              </a:rPr>
              <a:t>Najvažnije funkcije novinarstva</a:t>
            </a:r>
            <a:endParaRPr b="1">
              <a:latin typeface="Bell MT"/>
              <a:ea typeface="Bell MT"/>
              <a:cs typeface="Bell MT"/>
              <a:sym typeface="Bell MT"/>
            </a:endParaRPr>
          </a:p>
        </p:txBody>
      </p:sp>
      <p:sp>
        <p:nvSpPr>
          <p:cNvPr id="113" name="Google Shape;113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14350" lvl="0" marL="5143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1" i="1" lang="sr-Latn-RS" u="sng">
                <a:latin typeface="Constantia"/>
                <a:ea typeface="Constantia"/>
                <a:cs typeface="Constantia"/>
                <a:sym typeface="Constantia"/>
              </a:rPr>
              <a:t>Informacija</a:t>
            </a:r>
            <a:r>
              <a:rPr lang="sr-Latn-RS">
                <a:latin typeface="Constantia"/>
                <a:ea typeface="Constantia"/>
                <a:cs typeface="Constantia"/>
                <a:sym typeface="Constantia"/>
              </a:rPr>
              <a:t>. </a:t>
            </a:r>
            <a:endParaRPr>
              <a:latin typeface="Constantia"/>
              <a:ea typeface="Constantia"/>
              <a:cs typeface="Constantia"/>
              <a:sym typeface="Constantia"/>
            </a:endParaRPr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1" i="1" lang="sr-Latn-RS" u="sng">
                <a:latin typeface="Constantia"/>
                <a:ea typeface="Constantia"/>
                <a:cs typeface="Constantia"/>
                <a:sym typeface="Constantia"/>
              </a:rPr>
              <a:t>Artikulacija</a:t>
            </a:r>
            <a:r>
              <a:rPr lang="sr-Latn-RS">
                <a:latin typeface="Constantia"/>
                <a:ea typeface="Constantia"/>
                <a:cs typeface="Constantia"/>
                <a:sym typeface="Constantia"/>
              </a:rPr>
              <a:t>. </a:t>
            </a:r>
            <a:endParaRPr>
              <a:latin typeface="Constantia"/>
              <a:ea typeface="Constantia"/>
              <a:cs typeface="Constantia"/>
              <a:sym typeface="Constantia"/>
            </a:endParaRPr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1" i="1" lang="sr-Latn-RS" u="sng">
                <a:latin typeface="Constantia"/>
                <a:ea typeface="Constantia"/>
                <a:cs typeface="Constantia"/>
                <a:sym typeface="Constantia"/>
              </a:rPr>
              <a:t>Agenda Setting</a:t>
            </a:r>
            <a:r>
              <a:rPr lang="sr-Latn-RS">
                <a:latin typeface="Constantia"/>
                <a:ea typeface="Constantia"/>
                <a:cs typeface="Constantia"/>
                <a:sym typeface="Constantia"/>
              </a:rPr>
              <a:t>.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1" i="1" lang="sr-Latn-RS" u="sng">
                <a:latin typeface="Constantia"/>
                <a:ea typeface="Constantia"/>
                <a:cs typeface="Constantia"/>
                <a:sym typeface="Constantia"/>
              </a:rPr>
              <a:t> Kritika i kontrola. </a:t>
            </a:r>
            <a:endParaRPr b="1" i="1" u="sng">
              <a:latin typeface="Constantia"/>
              <a:ea typeface="Constantia"/>
              <a:cs typeface="Constantia"/>
              <a:sym typeface="Constantia"/>
            </a:endParaRPr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1" i="1" lang="sr-Latn-RS" u="sng">
                <a:latin typeface="Constantia"/>
                <a:ea typeface="Constantia"/>
                <a:cs typeface="Constantia"/>
                <a:sym typeface="Constantia"/>
              </a:rPr>
              <a:t>Zabava.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1" i="1" lang="sr-Latn-RS" u="sng">
                <a:latin typeface="Constantia"/>
                <a:ea typeface="Constantia"/>
                <a:cs typeface="Constantia"/>
                <a:sym typeface="Constantia"/>
              </a:rPr>
              <a:t>Obrazovanje.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1" i="1" lang="sr-Latn-RS" u="sng">
                <a:latin typeface="Constantia"/>
                <a:ea typeface="Constantia"/>
                <a:cs typeface="Constantia"/>
                <a:sym typeface="Constantia"/>
              </a:rPr>
              <a:t>Socijalizacija i vođstvo. </a:t>
            </a:r>
            <a:endParaRPr b="1" i="1" u="sng">
              <a:latin typeface="Constantia"/>
              <a:ea typeface="Constantia"/>
              <a:cs typeface="Constantia"/>
              <a:sym typeface="Constantia"/>
            </a:endParaRPr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1" i="1" lang="sr-Latn-RS" u="sng">
                <a:latin typeface="Constantia"/>
                <a:ea typeface="Constantia"/>
                <a:cs typeface="Constantia"/>
                <a:sym typeface="Constantia"/>
              </a:rPr>
              <a:t>Integracija.</a:t>
            </a:r>
            <a:endParaRPr/>
          </a:p>
          <a:p>
            <a:pPr indent="-3365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ell MT"/>
              <a:buNone/>
            </a:pPr>
            <a:r>
              <a:rPr b="1" lang="sr-Latn-RS">
                <a:latin typeface="Bell MT"/>
                <a:ea typeface="Bell MT"/>
                <a:cs typeface="Bell MT"/>
                <a:sym typeface="Bell MT"/>
              </a:rPr>
              <a:t>Uticaj medija</a:t>
            </a:r>
            <a:endParaRPr b="1">
              <a:latin typeface="Bell MT"/>
              <a:ea typeface="Bell MT"/>
              <a:cs typeface="Bell MT"/>
              <a:sym typeface="Bell MT"/>
            </a:endParaRPr>
          </a:p>
        </p:txBody>
      </p:sp>
      <p:sp>
        <p:nvSpPr>
          <p:cNvPr id="119" name="Google Shape;119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r-Latn-RS">
                <a:latin typeface="Constantia"/>
                <a:ea typeface="Constantia"/>
                <a:cs typeface="Constantia"/>
                <a:sym typeface="Constantia"/>
              </a:rPr>
              <a:t>Ako posmatramo na koji način mediji utiču na život ljudi, shvatićemo da postoje </a:t>
            </a:r>
            <a:r>
              <a:rPr lang="sr-Latn-RS" u="sng">
                <a:latin typeface="Constantia"/>
                <a:ea typeface="Constantia"/>
                <a:cs typeface="Constantia"/>
                <a:sym typeface="Constantia"/>
              </a:rPr>
              <a:t>pozitivne</a:t>
            </a:r>
            <a:r>
              <a:rPr lang="sr-Latn-RS">
                <a:latin typeface="Constantia"/>
                <a:ea typeface="Constantia"/>
                <a:cs typeface="Constantia"/>
                <a:sym typeface="Constantia"/>
              </a:rPr>
              <a:t> i </a:t>
            </a:r>
            <a:r>
              <a:rPr lang="sr-Latn-RS" u="sng">
                <a:latin typeface="Constantia"/>
                <a:ea typeface="Constantia"/>
                <a:cs typeface="Constantia"/>
                <a:sym typeface="Constantia"/>
              </a:rPr>
              <a:t>negativne</a:t>
            </a:r>
            <a:r>
              <a:rPr lang="sr-Latn-RS">
                <a:latin typeface="Constantia"/>
                <a:ea typeface="Constantia"/>
                <a:cs typeface="Constantia"/>
                <a:sym typeface="Constantia"/>
              </a:rPr>
              <a:t> strane medijskog uticaja.</a:t>
            </a:r>
            <a:endParaRPr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120" name="Google Shape;120;p6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72200" y="1941224"/>
            <a:ext cx="5181600" cy="31413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ell MT"/>
              <a:buNone/>
            </a:pPr>
            <a:r>
              <a:rPr b="1" lang="sr-Latn-RS">
                <a:latin typeface="Bell MT"/>
                <a:ea typeface="Bell MT"/>
                <a:cs typeface="Bell MT"/>
                <a:sym typeface="Bell MT"/>
              </a:rPr>
              <a:t>Pozitivne strane medija</a:t>
            </a:r>
            <a:endParaRPr b="1">
              <a:latin typeface="Bell MT"/>
              <a:ea typeface="Bell MT"/>
              <a:cs typeface="Bell MT"/>
              <a:sym typeface="Bell MT"/>
            </a:endParaRPr>
          </a:p>
        </p:txBody>
      </p:sp>
      <p:sp>
        <p:nvSpPr>
          <p:cNvPr id="126" name="Google Shape;126;p7"/>
          <p:cNvSpPr txBox="1"/>
          <p:nvPr>
            <p:ph idx="1" type="body"/>
          </p:nvPr>
        </p:nvSpPr>
        <p:spPr>
          <a:xfrm>
            <a:off x="838200" y="1812746"/>
            <a:ext cx="10515600" cy="17418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r-Latn-RS">
                <a:latin typeface="Constantia"/>
                <a:ea typeface="Constantia"/>
                <a:cs typeface="Constantia"/>
                <a:sym typeface="Constantia"/>
              </a:rPr>
              <a:t>Pozitivne strane medija  su vidljive u količini kvalitetnih i važnih informacija koje su od velikog značaja u životu svih ljudi.</a:t>
            </a:r>
            <a:endParaRPr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127" name="Google Shape;12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05329" y="3326961"/>
            <a:ext cx="4169401" cy="31780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ell MT"/>
              <a:buNone/>
            </a:pPr>
            <a:r>
              <a:rPr b="1" lang="sr-Latn-RS">
                <a:latin typeface="Bell MT"/>
                <a:ea typeface="Bell MT"/>
                <a:cs typeface="Bell MT"/>
                <a:sym typeface="Bell MT"/>
              </a:rPr>
              <a:t>Negativne strane medija</a:t>
            </a:r>
            <a:endParaRPr b="1">
              <a:latin typeface="Bell MT"/>
              <a:ea typeface="Bell MT"/>
              <a:cs typeface="Bell MT"/>
              <a:sym typeface="Bell MT"/>
            </a:endParaRPr>
          </a:p>
        </p:txBody>
      </p:sp>
      <p:sp>
        <p:nvSpPr>
          <p:cNvPr id="133" name="Google Shape;133;p8"/>
          <p:cNvSpPr txBox="1"/>
          <p:nvPr>
            <p:ph idx="1" type="body"/>
          </p:nvPr>
        </p:nvSpPr>
        <p:spPr>
          <a:xfrm>
            <a:off x="838200" y="1690688"/>
            <a:ext cx="10031569" cy="24630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r-Latn-RS">
                <a:latin typeface="Constantia"/>
                <a:ea typeface="Constantia"/>
                <a:cs typeface="Constantia"/>
                <a:sym typeface="Constantia"/>
              </a:rPr>
              <a:t>Negativni elementi mogu biti različite manipulacije, zloupotrebe  ili neistinite informacije, koje se pojavljuju u medijima.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r-Latn-RS">
                <a:latin typeface="Constantia"/>
                <a:ea typeface="Constantia"/>
                <a:cs typeface="Constantia"/>
                <a:sym typeface="Constantia"/>
              </a:rPr>
              <a:t>U tu kategoriju spadaju i fake news, klikbejtovi i žuta štampa.</a:t>
            </a:r>
            <a:endParaRPr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134" name="Google Shape;134;p8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45852" y="4037818"/>
            <a:ext cx="4216264" cy="2375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ell MT"/>
              <a:buNone/>
            </a:pPr>
            <a:r>
              <a:rPr b="1" lang="sr-Latn-RS">
                <a:latin typeface="Bell MT"/>
                <a:ea typeface="Bell MT"/>
                <a:cs typeface="Bell MT"/>
                <a:sym typeface="Bell MT"/>
              </a:rPr>
              <a:t>Literatura</a:t>
            </a:r>
            <a:endParaRPr b="1">
              <a:latin typeface="Bell MT"/>
              <a:ea typeface="Bell MT"/>
              <a:cs typeface="Bell MT"/>
              <a:sym typeface="Bell MT"/>
            </a:endParaRPr>
          </a:p>
        </p:txBody>
      </p:sp>
      <p:sp>
        <p:nvSpPr>
          <p:cNvPr id="140" name="Google Shape;140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r-Latn-RS" u="sng">
                <a:solidFill>
                  <a:schemeClr val="hlink"/>
                </a:solidFill>
                <a:latin typeface="Constantia"/>
                <a:ea typeface="Constantia"/>
                <a:cs typeface="Constantia"/>
                <a:sym typeface="Constantia"/>
                <a:hlinkClick r:id="rId3"/>
              </a:rPr>
              <a:t>https://fmk11808.wordpress.com/2008/11/28/sta-je-medij/</a:t>
            </a:r>
            <a:endParaRPr>
              <a:latin typeface="Constantia"/>
              <a:ea typeface="Constantia"/>
              <a:cs typeface="Constantia"/>
              <a:sym typeface="Constantia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r-Latn-RS" u="sng">
                <a:solidFill>
                  <a:schemeClr val="hlink"/>
                </a:solidFill>
                <a:latin typeface="Constantia"/>
                <a:ea typeface="Constantia"/>
                <a:cs typeface="Constantia"/>
                <a:sym typeface="Constantia"/>
                <a:hlinkClick r:id="rId4"/>
              </a:rPr>
              <a:t>https://sr.wikipedia.org/sr/Dru%C5%A1tvena_uloga_medija</a:t>
            </a:r>
            <a:endParaRPr>
              <a:latin typeface="Constantia"/>
              <a:ea typeface="Constantia"/>
              <a:cs typeface="Constantia"/>
              <a:sym typeface="Constantia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r-Latn-RS" u="sng">
                <a:solidFill>
                  <a:schemeClr val="hlink"/>
                </a:solidFill>
                <a:latin typeface="Constantia"/>
                <a:ea typeface="Constantia"/>
                <a:cs typeface="Constantia"/>
                <a:sym typeface="Constantia"/>
                <a:hlinkClick r:id="rId5"/>
              </a:rPr>
              <a:t>http://www.medijskapismenost.net/dokument/Medijska-pismenost,-medijski-sadrzaji-i-medijski-uticaji</a:t>
            </a:r>
            <a:endParaRPr>
              <a:latin typeface="Constantia"/>
              <a:ea typeface="Constantia"/>
              <a:cs typeface="Constantia"/>
              <a:sym typeface="Constantia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r-Latn-RS" u="sng">
                <a:solidFill>
                  <a:schemeClr val="hlink"/>
                </a:solidFill>
                <a:latin typeface="Constantia"/>
                <a:ea typeface="Constantia"/>
                <a:cs typeface="Constantia"/>
                <a:sym typeface="Constantia"/>
                <a:hlinkClick r:id="rId6"/>
              </a:rPr>
              <a:t>https://edukacija.rs/poslovne-vestine/marketing/vrste-i-karakteristike-medija</a:t>
            </a:r>
            <a:endParaRPr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2023-10-18T21:45:08Z</dcterms:created>
  <dc:creator>Korisnik</dc:creator>
</cp:coreProperties>
</file>